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159" autoAdjust="0"/>
    <p:restoredTop sz="94624" autoAdjust="0"/>
  </p:normalViewPr>
  <p:slideViewPr>
    <p:cSldViewPr>
      <p:cViewPr>
        <p:scale>
          <a:sx n="66" d="100"/>
          <a:sy n="66" d="100"/>
        </p:scale>
        <p:origin x="-153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F045A84E-711C-4E5C-997E-497E317A2C3B}" type="datetimeFigureOut">
              <a:rPr lang="en-US" smtClean="0"/>
              <a:pPr/>
              <a:t>1/6/2022</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54D33AD3-938B-4BF8-9716-63926599B058}"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045A84E-711C-4E5C-997E-497E317A2C3B}" type="datetimeFigureOut">
              <a:rPr lang="en-US" smtClean="0"/>
              <a:pPr/>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D33AD3-938B-4BF8-9716-63926599B05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54D33AD3-938B-4BF8-9716-63926599B058}"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045A84E-711C-4E5C-997E-497E317A2C3B}" type="datetimeFigureOut">
              <a:rPr lang="en-US" smtClean="0"/>
              <a:pPr/>
              <a:t>1/6/2022</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F045A84E-711C-4E5C-997E-497E317A2C3B}" type="datetimeFigureOut">
              <a:rPr lang="en-US" smtClean="0"/>
              <a:pPr/>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54D33AD3-938B-4BF8-9716-63926599B058}"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045A84E-711C-4E5C-997E-497E317A2C3B}" type="datetimeFigureOut">
              <a:rPr lang="en-US" smtClean="0"/>
              <a:pPr/>
              <a:t>1/6/2022</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54D33AD3-938B-4BF8-9716-63926599B058}"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F045A84E-711C-4E5C-997E-497E317A2C3B}" type="datetimeFigureOut">
              <a:rPr lang="en-US" smtClean="0"/>
              <a:pPr/>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D33AD3-938B-4BF8-9716-63926599B058}"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F045A84E-711C-4E5C-997E-497E317A2C3B}" type="datetimeFigureOut">
              <a:rPr lang="en-US" smtClean="0"/>
              <a:pPr/>
              <a:t>1/6/2022</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54D33AD3-938B-4BF8-9716-63926599B058}"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045A84E-711C-4E5C-997E-497E317A2C3B}" type="datetimeFigureOut">
              <a:rPr lang="en-US" smtClean="0"/>
              <a:pPr/>
              <a:t>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54D33AD3-938B-4BF8-9716-63926599B05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F045A84E-711C-4E5C-997E-497E317A2C3B}" type="datetimeFigureOut">
              <a:rPr lang="en-US" smtClean="0"/>
              <a:pPr/>
              <a:t>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54D33AD3-938B-4BF8-9716-63926599B05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54D33AD3-938B-4BF8-9716-63926599B058}"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F045A84E-711C-4E5C-997E-497E317A2C3B}" type="datetimeFigureOut">
              <a:rPr lang="en-US" smtClean="0"/>
              <a:pPr/>
              <a:t>1/6/2022</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54D33AD3-938B-4BF8-9716-63926599B058}"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F045A84E-711C-4E5C-997E-497E317A2C3B}" type="datetimeFigureOut">
              <a:rPr lang="en-US" smtClean="0"/>
              <a:pPr/>
              <a:t>1/6/2022</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F045A84E-711C-4E5C-997E-497E317A2C3B}" type="datetimeFigureOut">
              <a:rPr lang="en-US" smtClean="0"/>
              <a:pPr/>
              <a:t>1/6/2022</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54D33AD3-938B-4BF8-9716-63926599B058}"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819400"/>
            <a:ext cx="7239000" cy="3505200"/>
          </a:xfrm>
        </p:spPr>
        <p:txBody>
          <a:bodyPr/>
          <a:lstStyle/>
          <a:p>
            <a:r>
              <a:rPr lang="en-US" dirty="0" smtClean="0"/>
              <a:t>V.BALAKRISHNA           19189-CM-018</a:t>
            </a:r>
          </a:p>
          <a:p>
            <a:r>
              <a:rPr lang="en-US" dirty="0" smtClean="0"/>
              <a:t>  S.GOWTHAM                   19189-CM-014</a:t>
            </a:r>
          </a:p>
          <a:p>
            <a:r>
              <a:rPr lang="en-US" dirty="0" smtClean="0"/>
              <a:t>  D. KRUTHIKA                  19189-CM-021</a:t>
            </a:r>
          </a:p>
          <a:p>
            <a:r>
              <a:rPr lang="en-US" dirty="0" smtClean="0"/>
              <a:t>G.ANIL KUMAR              19189-CM-035</a:t>
            </a:r>
          </a:p>
          <a:p>
            <a:r>
              <a:rPr lang="en-US" dirty="0" smtClean="0"/>
              <a:t> CH.VENKATESH             19189-CM-024</a:t>
            </a:r>
          </a:p>
          <a:p>
            <a:r>
              <a:rPr lang="en-US" dirty="0" smtClean="0"/>
              <a:t>   G.SAITEJA                        19189-CM-025</a:t>
            </a:r>
          </a:p>
          <a:p>
            <a:r>
              <a:rPr lang="en-US" dirty="0" smtClean="0"/>
              <a:t> V.RUPESH NAIK             19189-CM-019</a:t>
            </a:r>
          </a:p>
          <a:p>
            <a:r>
              <a:rPr lang="en-US" dirty="0" smtClean="0"/>
              <a:t>   P.RAKESH                        19189-CM-037</a:t>
            </a:r>
          </a:p>
          <a:p>
            <a:endParaRPr lang="en-US" dirty="0"/>
          </a:p>
        </p:txBody>
      </p:sp>
      <p:sp>
        <p:nvSpPr>
          <p:cNvPr id="2" name="Title 1"/>
          <p:cNvSpPr>
            <a:spLocks noGrp="1"/>
          </p:cNvSpPr>
          <p:nvPr>
            <p:ph type="ctrTitle"/>
          </p:nvPr>
        </p:nvSpPr>
        <p:spPr/>
        <p:txBody>
          <a:bodyPr/>
          <a:lstStyle/>
          <a:p>
            <a:r>
              <a:rPr lang="en-US" dirty="0" smtClean="0"/>
              <a:t>DIGITAL LIBRARY MANAGEMENT SYSTEM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457200"/>
            <a:ext cx="8534400" cy="4524315"/>
          </a:xfrm>
          <a:prstGeom prst="rect">
            <a:avLst/>
          </a:prstGeom>
          <a:noFill/>
        </p:spPr>
        <p:txBody>
          <a:bodyPr wrap="square" rtlCol="0">
            <a:spAutoFit/>
          </a:bodyPr>
          <a:lstStyle/>
          <a:p>
            <a:r>
              <a:rPr lang="en-US" sz="2400" b="1" dirty="0">
                <a:latin typeface="+mj-lt"/>
              </a:rPr>
              <a:t>PHP</a:t>
            </a:r>
            <a:r>
              <a:rPr lang="en-US" sz="2400" dirty="0">
                <a:latin typeface="Bell MT" pitchFamily="18" charset="0"/>
              </a:rPr>
              <a:t>- </a:t>
            </a:r>
            <a:r>
              <a:rPr lang="en-US" sz="2400" dirty="0" err="1">
                <a:latin typeface="Bell MT" pitchFamily="18" charset="0"/>
              </a:rPr>
              <a:t>PHPis</a:t>
            </a:r>
            <a:r>
              <a:rPr lang="en-US" sz="2400" dirty="0">
                <a:latin typeface="Bell MT" pitchFamily="18" charset="0"/>
              </a:rPr>
              <a:t> a server-side scripting language designed for </a:t>
            </a:r>
            <a:r>
              <a:rPr lang="en-US" sz="2400" dirty="0" err="1">
                <a:latin typeface="Bell MT" pitchFamily="18" charset="0"/>
              </a:rPr>
              <a:t>webdevelopment</a:t>
            </a:r>
            <a:r>
              <a:rPr lang="en-US" sz="2400" dirty="0">
                <a:latin typeface="Bell MT" pitchFamily="18" charset="0"/>
              </a:rPr>
              <a:t> but also used as a general-purpose programming language. PHP is now installed on more than 244 million websites and 2.1 million web servers. Originally created by  </a:t>
            </a:r>
            <a:r>
              <a:rPr lang="en-US" sz="2400" dirty="0" err="1">
                <a:latin typeface="Bell MT" pitchFamily="18" charset="0"/>
              </a:rPr>
              <a:t>Rasmus</a:t>
            </a:r>
            <a:r>
              <a:rPr lang="en-US" sz="2400" dirty="0">
                <a:latin typeface="Bell MT" pitchFamily="18" charset="0"/>
              </a:rPr>
              <a:t> </a:t>
            </a:r>
            <a:r>
              <a:rPr lang="en-US" sz="2400" dirty="0" err="1">
                <a:latin typeface="Bell MT" pitchFamily="18" charset="0"/>
              </a:rPr>
              <a:t>Lerdorf</a:t>
            </a:r>
            <a:r>
              <a:rPr lang="en-US" sz="2400" dirty="0">
                <a:latin typeface="Bell MT" pitchFamily="18" charset="0"/>
              </a:rPr>
              <a:t> in 1995, the reference implementation of PHP is now produced by The PHP Group. While PHP originally stood for Personal Home Page, it now stands for PHP: </a:t>
            </a:r>
            <a:r>
              <a:rPr lang="en-US" sz="2400" dirty="0" err="1">
                <a:latin typeface="Bell MT" pitchFamily="18" charset="0"/>
              </a:rPr>
              <a:t>HypertextPreprocessor</a:t>
            </a:r>
            <a:r>
              <a:rPr lang="en-US" sz="2400" dirty="0">
                <a:latin typeface="Bell MT" pitchFamily="18" charset="0"/>
              </a:rPr>
              <a:t>, a recursive backronym.PHP code is interpreted by a </a:t>
            </a:r>
            <a:r>
              <a:rPr lang="en-US" sz="2400" dirty="0" err="1">
                <a:latin typeface="Bell MT" pitchFamily="18" charset="0"/>
              </a:rPr>
              <a:t>webserver</a:t>
            </a:r>
            <a:r>
              <a:rPr lang="en-US" sz="2400" dirty="0">
                <a:latin typeface="Bell MT" pitchFamily="18" charset="0"/>
              </a:rPr>
              <a:t> with a PHP processor module, which generates the resulting web page: PHP commands can be embedded directly into an HTML source document rather than calling an external file to process data</a:t>
            </a:r>
            <a:r>
              <a:rPr lang="en-US" sz="2400" dirty="0" smtClean="0">
                <a:latin typeface="Bell MT" pitchFamily="18" charset="0"/>
              </a:rPr>
              <a:t>.</a:t>
            </a:r>
            <a:endParaRPr lang="en-US" sz="2400" dirty="0">
              <a:latin typeface="Bell MT"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81000"/>
            <a:ext cx="8534400" cy="5262979"/>
          </a:xfrm>
          <a:prstGeom prst="rect">
            <a:avLst/>
          </a:prstGeom>
          <a:noFill/>
        </p:spPr>
        <p:txBody>
          <a:bodyPr wrap="square" rtlCol="0">
            <a:spAutoFit/>
          </a:bodyPr>
          <a:lstStyle/>
          <a:p>
            <a:pPr algn="just"/>
            <a:r>
              <a:rPr lang="en-US" sz="2400" dirty="0">
                <a:latin typeface="+mj-lt"/>
              </a:rPr>
              <a:t>MYSQL</a:t>
            </a:r>
            <a:r>
              <a:rPr lang="en-US" sz="2400" dirty="0">
                <a:latin typeface="Bell MT" pitchFamily="18" charset="0"/>
              </a:rPr>
              <a:t>- MySQL("My S-Q-L", officially, but also called "My Sequel") is (as </a:t>
            </a:r>
            <a:r>
              <a:rPr lang="en-US" sz="2400" dirty="0" err="1">
                <a:latin typeface="Bell MT" pitchFamily="18" charset="0"/>
              </a:rPr>
              <a:t>ofJuly</a:t>
            </a:r>
            <a:r>
              <a:rPr lang="en-US" sz="2400" dirty="0">
                <a:latin typeface="Bell MT" pitchFamily="18" charset="0"/>
              </a:rPr>
              <a:t> 2013) the world's second most widely used open-source relational database management system (RDBMS). It is named after co-founder Michael </a:t>
            </a:r>
            <a:r>
              <a:rPr lang="en-US" sz="2400" dirty="0" err="1">
                <a:latin typeface="Bell MT" pitchFamily="18" charset="0"/>
              </a:rPr>
              <a:t>Widenius</a:t>
            </a:r>
            <a:r>
              <a:rPr lang="en-US" sz="2400" dirty="0">
                <a:latin typeface="Bell MT" pitchFamily="18" charset="0"/>
              </a:rPr>
              <a:t> daughter, My. The SQL phrase stands for Structured Query Language. The MySQL development project has made its source code available under the terms of the GNU General Public License, as well as under a variety of proprietary agreements. MySQL was owned and sponsored by a single for-profit firm, the Swedish company MySQL AB, now owned by Oracle Corporation .MySQL is a popular choice of database for use in web applications, and is a central component of the widely used LAMP open source web application software stack (and other 'AMP' stacks). LAMP is an acronym for "Linux, Apache, MySQL, Perl/PHP/Python.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sz="quarter" idx="1"/>
          </p:nvPr>
        </p:nvSpPr>
        <p:spPr/>
        <p:txBody>
          <a:bodyPr>
            <a:normAutofit fontScale="92500" lnSpcReduction="10000"/>
          </a:bodyPr>
          <a:lstStyle/>
          <a:p>
            <a:r>
              <a:rPr lang="en-US" b="1" dirty="0" smtClean="0"/>
              <a:t>Implementation</a:t>
            </a:r>
            <a:r>
              <a:rPr lang="en-US" dirty="0" smtClean="0"/>
              <a:t> </a:t>
            </a:r>
          </a:p>
          <a:p>
            <a:pPr algn="just"/>
            <a:r>
              <a:rPr lang="en-US" sz="2600" dirty="0" smtClean="0">
                <a:latin typeface="Bell MT" pitchFamily="18" charset="0"/>
              </a:rPr>
              <a:t>The implementation phase is less creative than system design. It is primarily concerned with user training, and file conversion. The system may be requiring extensive user training The initial parameters of the system should be modifies as a result of a programming. A simple operating procedure is provided so that the user can understand the different functions clearly and quickly. The different reports can be obtained either on the inkjet or dot matrix printer, which is available at the disposal of the user. </a:t>
            </a:r>
          </a:p>
          <a:p>
            <a:pPr algn="just"/>
            <a:r>
              <a:rPr lang="en-US" sz="2600" dirty="0" smtClean="0">
                <a:latin typeface="Bell MT" pitchFamily="18" charset="0"/>
              </a:rPr>
              <a:t>The proposed system is very easy to implement. In general implementation is used to mean the process of converting a new or revised system design into an operational one.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sz="quarter" idx="1"/>
          </p:nvPr>
        </p:nvSpPr>
        <p:spPr/>
        <p:txBody>
          <a:bodyPr>
            <a:normAutofit lnSpcReduction="10000"/>
          </a:bodyPr>
          <a:lstStyle/>
          <a:p>
            <a:pPr>
              <a:buNone/>
            </a:pPr>
            <a:r>
              <a:rPr lang="en-US" b="1" dirty="0" smtClean="0"/>
              <a:t>Testing:- </a:t>
            </a:r>
            <a:endParaRPr lang="en-US" dirty="0" smtClean="0"/>
          </a:p>
          <a:p>
            <a:r>
              <a:rPr lang="en-US" dirty="0" smtClean="0">
                <a:latin typeface="Bell MT" pitchFamily="18" charset="0"/>
              </a:rPr>
              <a:t>Testing is the process where the test data is prepared and is used for testing the modules individually and later the validation given for the fields. Then the system testing takes place which makes sure that all components of the system property functions as a unit. The test data should be chosen such that it passed through all possible condition. Actually testing is the state of implementation which aimed at ensuring that the system works accurately and efficiently before the actual operation </a:t>
            </a:r>
            <a:r>
              <a:rPr lang="en-US" dirty="0" err="1" smtClean="0">
                <a:latin typeface="Bell MT" pitchFamily="18" charset="0"/>
              </a:rPr>
              <a:t>cominence</a:t>
            </a:r>
            <a:r>
              <a:rPr lang="en-US" smtClean="0">
                <a:latin typeface="Bell MT" pitchFamily="18" charset="0"/>
              </a:rPr>
              <a:t>. </a:t>
            </a:r>
            <a:endParaRPr lang="en-US" dirty="0" smtClean="0">
              <a:latin typeface="Bell MT" pitchFamily="18" charset="0"/>
            </a:endParaRP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4" name="Content Placeholder 3" descr="index.PNG"/>
          <p:cNvPicPr>
            <a:picLocks noGrp="1" noChangeAspect="1"/>
          </p:cNvPicPr>
          <p:nvPr>
            <p:ph sz="quarter" idx="1"/>
          </p:nvPr>
        </p:nvPicPr>
        <p:blipFill>
          <a:blip r:embed="rId2"/>
          <a:stretch>
            <a:fillRect/>
          </a:stretch>
        </p:blipFill>
        <p:spPr>
          <a:xfrm>
            <a:off x="304800" y="1752600"/>
            <a:ext cx="8504238" cy="456051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REGISTRATION </a:t>
            </a:r>
            <a:endParaRPr lang="en-US" dirty="0"/>
          </a:p>
        </p:txBody>
      </p:sp>
      <p:pic>
        <p:nvPicPr>
          <p:cNvPr id="4" name="Content Placeholder 3" descr="student regis.png"/>
          <p:cNvPicPr>
            <a:picLocks noGrp="1" noChangeAspect="1"/>
          </p:cNvPicPr>
          <p:nvPr>
            <p:ph sz="quarter" idx="1"/>
          </p:nvPr>
        </p:nvPicPr>
        <p:blipFill>
          <a:blip r:embed="rId2"/>
          <a:stretch>
            <a:fillRect/>
          </a:stretch>
        </p:blipFill>
        <p:spPr>
          <a:xfrm>
            <a:off x="1548077" y="1527175"/>
            <a:ext cx="6011333" cy="45720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STUDENT LOGIN</a:t>
            </a:r>
            <a:endParaRPr lang="en-US" dirty="0"/>
          </a:p>
        </p:txBody>
      </p:sp>
      <p:pic>
        <p:nvPicPr>
          <p:cNvPr id="4" name="Content Placeholder 3" descr="student login.png"/>
          <p:cNvPicPr>
            <a:picLocks noGrp="1" noChangeAspect="1"/>
          </p:cNvPicPr>
          <p:nvPr>
            <p:ph sz="quarter" idx="1"/>
          </p:nvPr>
        </p:nvPicPr>
        <p:blipFill>
          <a:blip r:embed="rId2"/>
          <a:stretch>
            <a:fillRect/>
          </a:stretch>
        </p:blipFill>
        <p:spPr>
          <a:xfrm>
            <a:off x="301625" y="1745428"/>
            <a:ext cx="8504238" cy="4135493"/>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DASHBOARD</a:t>
            </a:r>
            <a:endParaRPr lang="en-US" dirty="0"/>
          </a:p>
        </p:txBody>
      </p:sp>
      <p:pic>
        <p:nvPicPr>
          <p:cNvPr id="4" name="Content Placeholder 3" descr="lms student login.png"/>
          <p:cNvPicPr>
            <a:picLocks noGrp="1" noChangeAspect="1"/>
          </p:cNvPicPr>
          <p:nvPr>
            <p:ph sz="quarter" idx="1"/>
          </p:nvPr>
        </p:nvPicPr>
        <p:blipFill>
          <a:blip r:embed="rId2"/>
          <a:stretch>
            <a:fillRect/>
          </a:stretch>
        </p:blipFill>
        <p:spPr>
          <a:xfrm>
            <a:off x="301625" y="1547038"/>
            <a:ext cx="8504238" cy="453227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 REGISTRATION</a:t>
            </a:r>
            <a:endParaRPr lang="en-US" dirty="0"/>
          </a:p>
        </p:txBody>
      </p:sp>
      <p:pic>
        <p:nvPicPr>
          <p:cNvPr id="4" name="Content Placeholder 3" descr="teacher regis.png"/>
          <p:cNvPicPr>
            <a:picLocks noGrp="1" noChangeAspect="1"/>
          </p:cNvPicPr>
          <p:nvPr>
            <p:ph sz="quarter" idx="1"/>
          </p:nvPr>
        </p:nvPicPr>
        <p:blipFill>
          <a:blip r:embed="rId2"/>
          <a:stretch>
            <a:fillRect/>
          </a:stretch>
        </p:blipFill>
        <p:spPr>
          <a:xfrm>
            <a:off x="1194469" y="1527175"/>
            <a:ext cx="6718549" cy="45720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 LOGIN</a:t>
            </a:r>
            <a:endParaRPr lang="en-US" dirty="0"/>
          </a:p>
        </p:txBody>
      </p:sp>
      <p:pic>
        <p:nvPicPr>
          <p:cNvPr id="4" name="Content Placeholder 3" descr="teacher login.png"/>
          <p:cNvPicPr>
            <a:picLocks noGrp="1" noChangeAspect="1"/>
          </p:cNvPicPr>
          <p:nvPr>
            <p:ph sz="quarter" idx="1"/>
          </p:nvPr>
        </p:nvPicPr>
        <p:blipFill>
          <a:blip r:embed="rId2"/>
          <a:stretch>
            <a:fillRect/>
          </a:stretch>
        </p:blipFill>
        <p:spPr>
          <a:xfrm>
            <a:off x="301625" y="1745428"/>
            <a:ext cx="8504238" cy="4135493"/>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
          </p:nvPr>
        </p:nvSpPr>
        <p:spPr/>
        <p:txBody>
          <a:bodyPr/>
          <a:lstStyle/>
          <a:p>
            <a:r>
              <a:rPr lang="en-US" sz="2400" dirty="0" smtClean="0"/>
              <a:t>The project titled Library Management System is Library Management software for monitoring and controlling the transactions in a library .The project “Library Management System” is developed in php, which mainly focuses on basic operations in a library like adding new books, and updating new information, searching books and members and return books.</a:t>
            </a:r>
          </a:p>
          <a:p>
            <a:r>
              <a:rPr lang="en-US" sz="2400" dirty="0" smtClean="0"/>
              <a:t>Throughout the project the focus has been on presenting information and comments in an easy and intelligible manner. The project is very useful for those who want to know about Library Management System.</a:t>
            </a:r>
          </a:p>
          <a:p>
            <a:endParaRPr lang="en-US" sz="2400"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 DASHBOARD</a:t>
            </a:r>
            <a:endParaRPr lang="en-US" dirty="0"/>
          </a:p>
        </p:txBody>
      </p:sp>
      <p:pic>
        <p:nvPicPr>
          <p:cNvPr id="4" name="Content Placeholder 3" descr="lms teacher login.png"/>
          <p:cNvPicPr>
            <a:picLocks noGrp="1" noChangeAspect="1"/>
          </p:cNvPicPr>
          <p:nvPr>
            <p:ph sz="quarter" idx="1"/>
          </p:nvPr>
        </p:nvPicPr>
        <p:blipFill>
          <a:blip r:embed="rId2"/>
          <a:stretch>
            <a:fillRect/>
          </a:stretch>
        </p:blipFill>
        <p:spPr>
          <a:xfrm>
            <a:off x="301625" y="1745428"/>
            <a:ext cx="8504238" cy="4135493"/>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LIBRARIAN LOGIN</a:t>
            </a:r>
            <a:endParaRPr lang="en-US" dirty="0"/>
          </a:p>
        </p:txBody>
      </p:sp>
      <p:pic>
        <p:nvPicPr>
          <p:cNvPr id="4" name="Content Placeholder 3" descr="library login.png"/>
          <p:cNvPicPr>
            <a:picLocks noGrp="1" noChangeAspect="1"/>
          </p:cNvPicPr>
          <p:nvPr>
            <p:ph sz="quarter" idx="1"/>
          </p:nvPr>
        </p:nvPicPr>
        <p:blipFill>
          <a:blip r:embed="rId2"/>
          <a:stretch>
            <a:fillRect/>
          </a:stretch>
        </p:blipFill>
        <p:spPr>
          <a:xfrm>
            <a:off x="301625" y="1745428"/>
            <a:ext cx="8504238" cy="4135493"/>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LIBRARIAN DASHBOARD</a:t>
            </a:r>
            <a:endParaRPr lang="en-US" dirty="0"/>
          </a:p>
        </p:txBody>
      </p:sp>
      <p:pic>
        <p:nvPicPr>
          <p:cNvPr id="4" name="Content Placeholder 3" descr="lms librarian login.png"/>
          <p:cNvPicPr>
            <a:picLocks noGrp="1" noChangeAspect="1"/>
          </p:cNvPicPr>
          <p:nvPr>
            <p:ph sz="quarter" idx="1"/>
          </p:nvPr>
        </p:nvPicPr>
        <p:blipFill>
          <a:blip r:embed="rId2"/>
          <a:stretch>
            <a:fillRect/>
          </a:stretch>
        </p:blipFill>
        <p:spPr>
          <a:xfrm>
            <a:off x="847237" y="1527175"/>
            <a:ext cx="7413014" cy="45720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SCOPE</a:t>
            </a:r>
            <a:endParaRPr lang="en-US" dirty="0"/>
          </a:p>
        </p:txBody>
      </p:sp>
      <p:sp>
        <p:nvSpPr>
          <p:cNvPr id="3" name="Content Placeholder 2"/>
          <p:cNvSpPr>
            <a:spLocks noGrp="1"/>
          </p:cNvSpPr>
          <p:nvPr>
            <p:ph sz="quarter" idx="1"/>
          </p:nvPr>
        </p:nvSpPr>
        <p:spPr/>
        <p:txBody>
          <a:bodyPr>
            <a:normAutofit fontScale="77500" lnSpcReduction="20000"/>
          </a:bodyPr>
          <a:lstStyle/>
          <a:p>
            <a:pPr algn="just"/>
            <a:r>
              <a:rPr lang="en-US" sz="2800" dirty="0" smtClean="0">
                <a:latin typeface="Bell MT" pitchFamily="18" charset="0"/>
              </a:rPr>
              <a:t>This website provides a computerized version of library management system which will benefit the students as well as the staff of the library. It makes entire process online where student can search books, staff can generate reports and do book transactions. It also has a facility for student login where student can login and can see status of books issued as well request for book or give some suggestions. It has a facility of teacher’s login where teachers can add lectures notes and also give necessary suggestion to library and also add info about workshops or events happening in our college or nearby college in the online notice board. There is a future scope of this facility that many more features such as online lectures video tutorials can be added by teachers as well as online assignments submission facility , a feature Of group chat where students can discuss various issues of engineering can be added to this project thus making it more interactive more user friendly and project which fulfills each users need in the best way possible</a:t>
            </a:r>
            <a:r>
              <a:rPr lang="en-US" dirty="0" smtClean="0">
                <a:latin typeface="Bell MT" pitchFamily="18" charset="0"/>
              </a:rPr>
              <a:t>.</a:t>
            </a:r>
          </a:p>
          <a:p>
            <a:pPr algn="just">
              <a:buNone/>
            </a:pPr>
            <a:endParaRPr lang="en-US" dirty="0">
              <a:latin typeface="Bell MT"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6546" y="2967335"/>
            <a:ext cx="5416254" cy="923330"/>
          </a:xfrm>
          <a:prstGeom prst="rect">
            <a:avLst/>
          </a:prstGeom>
          <a:solidFill>
            <a:srgbClr val="00B0F0"/>
          </a:solid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latin typeface="Bell MT" pitchFamily="18" charset="0"/>
              </a:rPr>
              <a:t>The Library Management System is an application for assisting a librarian in managing a book library in a university. The system would provide basic set of features to add/update members, add/update books, and manage check in specifications for the systems based on the client’s statement of need.</a:t>
            </a:r>
            <a:endParaRPr lang="en-US" b="1" dirty="0" smtClean="0">
              <a:latin typeface="Bell MT" pitchFamily="18" charset="0"/>
            </a:endParaRPr>
          </a:p>
          <a:p>
            <a:r>
              <a:rPr lang="en-US" dirty="0" smtClean="0">
                <a:latin typeface="Bell MT" pitchFamily="18" charset="0"/>
              </a:rPr>
              <a:t>Library management system is a typical management Information system (MIS), its Development include the establishment and maintenance of back-end database and front-end application development aspects. For the former require the establishment of data consistency and integrity of the strong data security and good libraries. As for the latter requires the application fully functional, easy to use and so on.</a:t>
            </a:r>
            <a:endParaRPr lang="en-US" b="1" dirty="0" smtClean="0">
              <a:latin typeface="Bell MT" pitchFamily="18" charset="0"/>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SYSTEM</a:t>
            </a:r>
            <a:endParaRPr lang="en-US" dirty="0"/>
          </a:p>
        </p:txBody>
      </p:sp>
      <p:sp>
        <p:nvSpPr>
          <p:cNvPr id="3" name="Content Placeholder 2"/>
          <p:cNvSpPr>
            <a:spLocks noGrp="1"/>
          </p:cNvSpPr>
          <p:nvPr>
            <p:ph sz="quarter" idx="1"/>
          </p:nvPr>
        </p:nvSpPr>
        <p:spPr/>
        <p:txBody>
          <a:bodyPr>
            <a:normAutofit fontScale="85000" lnSpcReduction="20000"/>
          </a:bodyPr>
          <a:lstStyle/>
          <a:p>
            <a:pPr algn="just"/>
            <a:r>
              <a:rPr lang="en-US" dirty="0" smtClean="0">
                <a:latin typeface="Bell MT" pitchFamily="18" charset="0"/>
              </a:rPr>
              <a:t>System and their relationships within and outside of the system. Here the key question is- what all problems exist in the present system? What must be done to solve the problem? Analysis begins when a user or manager begins a study of the System Analysis is a detailed study of the various operations performed by a program using existing system. During analysis, data collected on the various files, decision points and transactions handled by the present system. The success of the system depends largely on how clearly the problem is defined, thoroughly investigated and properly carried out through the choice of solution. A good analysis model should provide not only the mechanisms of problem understanding but also the frame work of the solution. Thus it should be studied thoroughly by collecting data about the system. Then the proposed system should be analyzed thoroughly in accordance with the needs.</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SYSTEM</a:t>
            </a:r>
            <a:endParaRPr lang="en-US" dirty="0"/>
          </a:p>
        </p:txBody>
      </p:sp>
      <p:sp>
        <p:nvSpPr>
          <p:cNvPr id="3" name="Content Placeholder 2"/>
          <p:cNvSpPr>
            <a:spLocks noGrp="1"/>
          </p:cNvSpPr>
          <p:nvPr>
            <p:ph sz="quarter" idx="1"/>
          </p:nvPr>
        </p:nvSpPr>
        <p:spPr/>
        <p:txBody>
          <a:bodyPr>
            <a:normAutofit fontScale="85000" lnSpcReduction="20000"/>
          </a:bodyPr>
          <a:lstStyle/>
          <a:p>
            <a:pPr>
              <a:buNone/>
            </a:pPr>
            <a:endParaRPr lang="en-US" dirty="0" smtClean="0"/>
          </a:p>
          <a:p>
            <a:pPr lvl="0"/>
            <a:r>
              <a:rPr lang="en-US" dirty="0" smtClean="0">
                <a:latin typeface="Bell MT" pitchFamily="18" charset="0"/>
              </a:rPr>
              <a:t>The students will register them through Online.</a:t>
            </a:r>
          </a:p>
          <a:p>
            <a:pPr lvl="0"/>
            <a:r>
              <a:rPr lang="en-US" dirty="0" smtClean="0">
                <a:latin typeface="Bell MT" pitchFamily="18" charset="0"/>
              </a:rPr>
              <a:t>Individually each member will have his account through which he can access the information he needs.</a:t>
            </a:r>
          </a:p>
          <a:p>
            <a:pPr lvl="0"/>
            <a:r>
              <a:rPr lang="en-US" dirty="0" smtClean="0">
                <a:latin typeface="Bell MT" pitchFamily="18" charset="0"/>
              </a:rPr>
              <a:t>Book details like authors, number of copies totally maintained by library, present available number of books, reference books, non-reference books etc. all this information can be made handy.</a:t>
            </a:r>
          </a:p>
          <a:p>
            <a:pPr lvl="0"/>
            <a:r>
              <a:rPr lang="en-US" dirty="0" smtClean="0">
                <a:latin typeface="Bell MT" pitchFamily="18" charset="0"/>
              </a:rPr>
              <a:t>Regarding the members designation, number of books was issued.</a:t>
            </a:r>
          </a:p>
          <a:p>
            <a:pPr lvl="0"/>
            <a:r>
              <a:rPr lang="en-US" dirty="0" smtClean="0">
                <a:latin typeface="Bell MT" pitchFamily="18" charset="0"/>
              </a:rPr>
              <a:t>Issue dates and returns of each member is maintained separately and fine charged if there is any delay in returning the book.</a:t>
            </a:r>
          </a:p>
          <a:p>
            <a:pPr lvl="0"/>
            <a:r>
              <a:rPr lang="en-US" dirty="0" smtClean="0">
                <a:latin typeface="Bell MT" pitchFamily="18" charset="0"/>
              </a:rPr>
              <a:t>Librarian can add, update the books.</a:t>
            </a:r>
          </a:p>
          <a:p>
            <a:pPr lvl="0"/>
            <a:r>
              <a:rPr lang="en-US" dirty="0" smtClean="0">
                <a:latin typeface="Bell MT" pitchFamily="18" charset="0"/>
              </a:rPr>
              <a:t>Time consuming is low, gives accurate results, reliability can be improved with</a:t>
            </a:r>
            <a:r>
              <a:rPr lang="en-US" dirty="0" smtClean="0">
                <a:latin typeface="Bell MT" pitchFamily="18" charset="0"/>
                <a:sym typeface="Symbol"/>
              </a:rPr>
              <a:t></a:t>
            </a:r>
            <a:r>
              <a:rPr lang="en-US" dirty="0" smtClean="0">
                <a:latin typeface="Bell MT" pitchFamily="18" charset="0"/>
              </a:rPr>
              <a:t> the help of security.</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REQUIRMENTS</a:t>
            </a:r>
            <a:endParaRPr lang="en-US" dirty="0"/>
          </a:p>
        </p:txBody>
      </p:sp>
      <p:sp>
        <p:nvSpPr>
          <p:cNvPr id="3" name="Content Placeholder 2"/>
          <p:cNvSpPr>
            <a:spLocks noGrp="1"/>
          </p:cNvSpPr>
          <p:nvPr>
            <p:ph sz="quarter" idx="1"/>
          </p:nvPr>
        </p:nvSpPr>
        <p:spPr/>
        <p:txBody>
          <a:bodyPr>
            <a:normAutofit fontScale="77500" lnSpcReduction="20000"/>
          </a:bodyPr>
          <a:lstStyle/>
          <a:p>
            <a:pPr>
              <a:buNone/>
            </a:pPr>
            <a:endParaRPr lang="en-US" dirty="0" smtClean="0"/>
          </a:p>
          <a:p>
            <a:pPr>
              <a:buNone/>
            </a:pPr>
            <a:r>
              <a:rPr lang="en-US" b="1" dirty="0" smtClean="0"/>
              <a:t> </a:t>
            </a:r>
            <a:r>
              <a:rPr lang="en-US" b="1" dirty="0" smtClean="0">
                <a:latin typeface="Book Antiqua" pitchFamily="18" charset="0"/>
              </a:rPr>
              <a:t>HARDWARE REQUIREMENTS:          </a:t>
            </a:r>
            <a:endParaRPr lang="en-US" dirty="0" smtClean="0">
              <a:latin typeface="Book Antiqua" pitchFamily="18" charset="0"/>
            </a:endParaRPr>
          </a:p>
          <a:p>
            <a:pPr algn="just"/>
            <a:r>
              <a:rPr lang="en-US" dirty="0" smtClean="0">
                <a:latin typeface="Bell MT" pitchFamily="18" charset="0"/>
              </a:rPr>
              <a:t> Processor     :        Pentium IV </a:t>
            </a:r>
          </a:p>
          <a:p>
            <a:pPr algn="just"/>
            <a:r>
              <a:rPr lang="en-US" dirty="0" smtClean="0">
                <a:latin typeface="Bell MT" pitchFamily="18" charset="0"/>
              </a:rPr>
              <a:t> Speed           :        2.4 GHz</a:t>
            </a:r>
          </a:p>
          <a:p>
            <a:pPr algn="just"/>
            <a:r>
              <a:rPr lang="en-US" dirty="0" smtClean="0">
                <a:latin typeface="Bell MT" pitchFamily="18" charset="0"/>
              </a:rPr>
              <a:t> RAM             :        256 MB </a:t>
            </a:r>
          </a:p>
          <a:p>
            <a:pPr algn="just"/>
            <a:r>
              <a:rPr lang="en-US" dirty="0" smtClean="0">
                <a:latin typeface="Bell MT" pitchFamily="18" charset="0"/>
              </a:rPr>
              <a:t> Hard Disk     :        40 GB </a:t>
            </a:r>
          </a:p>
          <a:p>
            <a:pPr algn="just"/>
            <a:r>
              <a:rPr lang="en-US" dirty="0" smtClean="0">
                <a:latin typeface="Bell MT" pitchFamily="18" charset="0"/>
              </a:rPr>
              <a:t> Key Board    :        Standard Windows Keyboard </a:t>
            </a:r>
          </a:p>
          <a:p>
            <a:pPr algn="just"/>
            <a:r>
              <a:rPr lang="en-US" dirty="0" smtClean="0">
                <a:latin typeface="Bell MT" pitchFamily="18" charset="0"/>
              </a:rPr>
              <a:t> Monitor         :        15 VGA Color </a:t>
            </a:r>
          </a:p>
          <a:p>
            <a:pPr algn="just"/>
            <a:r>
              <a:rPr lang="en-US" dirty="0" smtClean="0">
                <a:latin typeface="Bell MT" pitchFamily="18" charset="0"/>
              </a:rPr>
              <a:t> Mouse          :        Two or Three Button Mouse</a:t>
            </a:r>
          </a:p>
          <a:p>
            <a:pPr>
              <a:buNone/>
            </a:pPr>
            <a:r>
              <a:rPr lang="en-US" b="1" dirty="0" smtClean="0"/>
              <a:t> </a:t>
            </a:r>
            <a:r>
              <a:rPr lang="en-US" b="1" dirty="0" smtClean="0">
                <a:latin typeface="Book Antiqua" pitchFamily="18" charset="0"/>
              </a:rPr>
              <a:t>SOFTWARE REQUIREMENTS: </a:t>
            </a:r>
          </a:p>
          <a:p>
            <a:pPr algn="just"/>
            <a:r>
              <a:rPr lang="en-US" dirty="0" smtClean="0">
                <a:latin typeface="Bell MT" pitchFamily="18" charset="0"/>
              </a:rPr>
              <a:t> Operating system    : Windows 7 Ultimate</a:t>
            </a:r>
          </a:p>
          <a:p>
            <a:pPr algn="just"/>
            <a:r>
              <a:rPr lang="en-US" dirty="0" smtClean="0">
                <a:latin typeface="Bell MT" pitchFamily="18" charset="0"/>
              </a:rPr>
              <a:t> Coding Language   :  PHP </a:t>
            </a:r>
          </a:p>
          <a:p>
            <a:pPr algn="just"/>
            <a:r>
              <a:rPr lang="en-US" dirty="0" smtClean="0">
                <a:latin typeface="Bell MT" pitchFamily="18" charset="0"/>
              </a:rPr>
              <a:t> Front-End                :  HTML, CSS, JavaScript, BootStrap.                           </a:t>
            </a:r>
          </a:p>
          <a:p>
            <a:pPr algn="just"/>
            <a:r>
              <a:rPr lang="en-US" dirty="0" smtClean="0">
                <a:latin typeface="Bell MT" pitchFamily="18" charset="0"/>
              </a:rPr>
              <a:t> Back End                 :  PHP, MySQL</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Diagram 2"/>
          <p:cNvPicPr>
            <a:picLocks noChangeArrowheads="1"/>
          </p:cNvPicPr>
          <p:nvPr/>
        </p:nvPicPr>
        <p:blipFill>
          <a:blip r:embed="rId2"/>
          <a:srcRect l="-32091" r="-31880"/>
          <a:stretch>
            <a:fillRect/>
          </a:stretch>
        </p:blipFill>
        <p:spPr bwMode="auto">
          <a:xfrm>
            <a:off x="990600" y="228600"/>
            <a:ext cx="7010400" cy="6172200"/>
          </a:xfrm>
          <a:prstGeom prst="rect">
            <a:avLst/>
          </a:prstGeom>
          <a:noFill/>
          <a:ln w="9525">
            <a:noFill/>
            <a:miter lim="800000"/>
            <a:headEnd/>
            <a:tailEnd/>
          </a:ln>
        </p:spPr>
      </p:pic>
      <p:sp>
        <p:nvSpPr>
          <p:cNvPr id="4" name="TextBox 3"/>
          <p:cNvSpPr txBox="1"/>
          <p:nvPr/>
        </p:nvSpPr>
        <p:spPr>
          <a:xfrm>
            <a:off x="685800" y="1600200"/>
            <a:ext cx="381000" cy="3539430"/>
          </a:xfrm>
          <a:prstGeom prst="rect">
            <a:avLst/>
          </a:prstGeom>
          <a:noFill/>
        </p:spPr>
        <p:txBody>
          <a:bodyPr wrap="square" rtlCol="0">
            <a:spAutoFit/>
          </a:bodyPr>
          <a:lstStyle/>
          <a:p>
            <a:r>
              <a:rPr lang="en-US" sz="3200" b="1" dirty="0" smtClean="0"/>
              <a:t>DIAGRAM</a:t>
            </a:r>
            <a:endParaRPr lang="en-US" sz="32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a:t>
            </a:r>
            <a:endParaRPr lang="en-US" dirty="0"/>
          </a:p>
        </p:txBody>
      </p:sp>
      <p:sp>
        <p:nvSpPr>
          <p:cNvPr id="3" name="Content Placeholder 2"/>
          <p:cNvSpPr>
            <a:spLocks noGrp="1"/>
          </p:cNvSpPr>
          <p:nvPr>
            <p:ph sz="quarter" idx="1"/>
          </p:nvPr>
        </p:nvSpPr>
        <p:spPr/>
        <p:txBody>
          <a:bodyPr>
            <a:normAutofit/>
          </a:bodyPr>
          <a:lstStyle/>
          <a:p>
            <a:pPr algn="just"/>
            <a:r>
              <a:rPr lang="en-US" sz="2400" dirty="0" smtClean="0">
                <a:latin typeface="Bell MT" pitchFamily="18" charset="0"/>
              </a:rPr>
              <a:t>HTML- HTMLorHyper Text Markup Language the main markup language for creating web pages and other information that can be displayed in a web browser.HTML is written in the form of HTML elements consisting of tags enclosed in angle brackets (like ), within the web page content. HTML tags most commonly come in pairs like and, although some tags represent empty elements and so are unpaired, for example </a:t>
            </a:r>
            <a:r>
              <a:rPr lang="en-US" sz="2400" b="1" dirty="0" smtClean="0">
                <a:latin typeface="Bell MT" pitchFamily="18" charset="0"/>
              </a:rPr>
              <a:t>Error! Filename not specified.</a:t>
            </a:r>
            <a:r>
              <a:rPr lang="en-US" sz="2400" dirty="0" smtClean="0">
                <a:latin typeface="Bell MT" pitchFamily="18" charset="0"/>
              </a:rPr>
              <a:t>. The first tag in a pair is the start tag, and the second tag is the end tag (they are also called opening tags and closing tags).</a:t>
            </a:r>
            <a:endParaRPr lang="en-US" sz="2400" dirty="0">
              <a:latin typeface="Bell MT"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8610600" cy="5262979"/>
          </a:xfrm>
          <a:prstGeom prst="rect">
            <a:avLst/>
          </a:prstGeom>
          <a:noFill/>
        </p:spPr>
        <p:txBody>
          <a:bodyPr wrap="square" rtlCol="0">
            <a:spAutoFit/>
          </a:bodyPr>
          <a:lstStyle/>
          <a:p>
            <a:pPr algn="just"/>
            <a:r>
              <a:rPr lang="en-US" sz="2000" b="1" dirty="0">
                <a:latin typeface="+mj-lt"/>
              </a:rPr>
              <a:t>CSS</a:t>
            </a:r>
            <a:r>
              <a:rPr lang="en-US" sz="2400" dirty="0">
                <a:latin typeface="Bell MT" pitchFamily="18" charset="0"/>
              </a:rPr>
              <a:t>- Cascading Style Sheets(CSS) is a style sheet language used </a:t>
            </a:r>
            <a:r>
              <a:rPr lang="en-US" sz="2400" dirty="0" err="1">
                <a:latin typeface="Bell MT" pitchFamily="18" charset="0"/>
              </a:rPr>
              <a:t>fordescribing</a:t>
            </a:r>
            <a:r>
              <a:rPr lang="en-US" sz="2400" dirty="0">
                <a:latin typeface="Bell MT" pitchFamily="18" charset="0"/>
              </a:rPr>
              <a:t> the look and formatting of a document written in a markup language. While most often used to style web pages and interfaces written in HTML and XHTML, the language can be applied to any kind of XML document, including plain XML, SVG and XUL. CSS is a cornerstone specification of the web and almost all web pages use CSS style sheets to describe their presentation</a:t>
            </a:r>
            <a:r>
              <a:rPr lang="en-US" sz="2400" dirty="0" smtClean="0">
                <a:latin typeface="Bell MT" pitchFamily="18" charset="0"/>
              </a:rPr>
              <a:t>.</a:t>
            </a:r>
          </a:p>
          <a:p>
            <a:pPr algn="just"/>
            <a:r>
              <a:rPr lang="en-US" sz="2000" b="1" dirty="0">
                <a:latin typeface="+mj-lt"/>
              </a:rPr>
              <a:t>JAVA SCRIPT- </a:t>
            </a:r>
            <a:r>
              <a:rPr lang="en-US" sz="2400" dirty="0">
                <a:latin typeface="Bell MT" pitchFamily="18" charset="0"/>
              </a:rPr>
              <a:t>JavaScript(JS) is a dynamic computer  </a:t>
            </a:r>
            <a:r>
              <a:rPr lang="en-US" sz="2400" dirty="0" err="1">
                <a:latin typeface="Bell MT" pitchFamily="18" charset="0"/>
              </a:rPr>
              <a:t>programminglanguage</a:t>
            </a:r>
            <a:r>
              <a:rPr lang="en-US" sz="2400" dirty="0">
                <a:latin typeface="Bell MT" pitchFamily="18" charset="0"/>
              </a:rPr>
              <a:t>. It is most commonly used as part of web browsers, whose implementations allow </a:t>
            </a:r>
            <a:r>
              <a:rPr lang="en-US" sz="2400" dirty="0" err="1">
                <a:latin typeface="Bell MT" pitchFamily="18" charset="0"/>
              </a:rPr>
              <a:t>clientside</a:t>
            </a:r>
            <a:r>
              <a:rPr lang="en-US" sz="2400" dirty="0">
                <a:latin typeface="Bell MT" pitchFamily="18" charset="0"/>
              </a:rPr>
              <a:t> scripts to interact with the user, control the browser, communicate asynchronously, and alter the document content that is displayed. It is also being used in server-side programming, game development and the creation of desktop and mobile applications.</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117</TotalTime>
  <Words>1564</Words>
  <Application>Microsoft Office PowerPoint</Application>
  <PresentationFormat>On-screen Show (4:3)</PresentationFormat>
  <Paragraphs>67</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Civic</vt:lpstr>
      <vt:lpstr>DIGITAL LIBRARY MANAGEMENT SYSTEM </vt:lpstr>
      <vt:lpstr>INTRODUCTION</vt:lpstr>
      <vt:lpstr>ABSTRACT</vt:lpstr>
      <vt:lpstr>EXISTING SYSTEM</vt:lpstr>
      <vt:lpstr>PROPOSED SYSTEM</vt:lpstr>
      <vt:lpstr>SYSTEM REQUIRMENTS</vt:lpstr>
      <vt:lpstr>Slide 7</vt:lpstr>
      <vt:lpstr>TECHNOLOGIES USED</vt:lpstr>
      <vt:lpstr>Slide 9</vt:lpstr>
      <vt:lpstr>Slide 10</vt:lpstr>
      <vt:lpstr>Slide 11</vt:lpstr>
      <vt:lpstr>IMPLEMENTATION </vt:lpstr>
      <vt:lpstr>TESTING</vt:lpstr>
      <vt:lpstr>SCREENSHOTS</vt:lpstr>
      <vt:lpstr>STUDENT REGISTRATION </vt:lpstr>
      <vt:lpstr>STUDENT LOGIN</vt:lpstr>
      <vt:lpstr>STUDENT DASHBOARD</vt:lpstr>
      <vt:lpstr>TEACHER REGISTRATION</vt:lpstr>
      <vt:lpstr>TEACHER LOGIN</vt:lpstr>
      <vt:lpstr>TEACHER DASHBOARD</vt:lpstr>
      <vt:lpstr>LIBRARIAN LOGIN</vt:lpstr>
      <vt:lpstr>LIBRARIAN DASHBOARD</vt:lpstr>
      <vt:lpstr>CONCLUSION AND  FUTURE SCOPE</vt:lpstr>
      <vt:lpstr>Slide 24</vt:lpstr>
    </vt:vector>
  </TitlesOfParts>
  <Company>Anjaneyulu &amp; Sons.,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LIBRARY MANAGEMENT SYSTEM</dc:title>
  <dc:creator>acer</dc:creator>
  <cp:lastModifiedBy>acer</cp:lastModifiedBy>
  <cp:revision>8</cp:revision>
  <dcterms:created xsi:type="dcterms:W3CDTF">2022-01-06T05:38:32Z</dcterms:created>
  <dcterms:modified xsi:type="dcterms:W3CDTF">2022-01-06T16:05:14Z</dcterms:modified>
</cp:coreProperties>
</file>